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rawings/drawing3.xml" ContentType="application/vnd.openxmlformats-officedocument.drawingml.chartshape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0"/>
  </p:notesMasterIdLst>
  <p:sldIdLst>
    <p:sldId id="256" r:id="rId2"/>
    <p:sldId id="299" r:id="rId3"/>
    <p:sldId id="378" r:id="rId4"/>
    <p:sldId id="379" r:id="rId5"/>
    <p:sldId id="380" r:id="rId6"/>
    <p:sldId id="381" r:id="rId7"/>
    <p:sldId id="382" r:id="rId8"/>
    <p:sldId id="383" r:id="rId9"/>
    <p:sldId id="288" r:id="rId10"/>
    <p:sldId id="355" r:id="rId11"/>
    <p:sldId id="266" r:id="rId12"/>
    <p:sldId id="384" r:id="rId13"/>
    <p:sldId id="385" r:id="rId14"/>
    <p:sldId id="386" r:id="rId15"/>
    <p:sldId id="387" r:id="rId16"/>
    <p:sldId id="396" r:id="rId17"/>
    <p:sldId id="397" r:id="rId18"/>
    <p:sldId id="291" r:id="rId19"/>
    <p:sldId id="354" r:id="rId20"/>
    <p:sldId id="305" r:id="rId21"/>
    <p:sldId id="390" r:id="rId22"/>
    <p:sldId id="391" r:id="rId23"/>
    <p:sldId id="392" r:id="rId24"/>
    <p:sldId id="393" r:id="rId25"/>
    <p:sldId id="394" r:id="rId26"/>
    <p:sldId id="395" r:id="rId27"/>
    <p:sldId id="316" r:id="rId28"/>
    <p:sldId id="35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15" autoAdjust="0"/>
    <p:restoredTop sz="94624" autoAdjust="0"/>
  </p:normalViewPr>
  <p:slideViewPr>
    <p:cSldViewPr>
      <p:cViewPr>
        <p:scale>
          <a:sx n="90" d="100"/>
          <a:sy n="90" d="100"/>
        </p:scale>
        <p:origin x="-504" y="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№8</c:v>
                </c:pt>
                <c:pt idx="1">
                  <c:v>СОШ №3</c:v>
                </c:pt>
                <c:pt idx="2">
                  <c:v>СОШ №6</c:v>
                </c:pt>
                <c:pt idx="3">
                  <c:v>Лицей №12</c:v>
                </c:pt>
                <c:pt idx="4">
                  <c:v>СОШ №2</c:v>
                </c:pt>
                <c:pt idx="5">
                  <c:v>СОШ №10</c:v>
                </c:pt>
                <c:pt idx="6">
                  <c:v>СОШ №4</c:v>
                </c:pt>
                <c:pt idx="7">
                  <c:v>СОШ №7</c:v>
                </c:pt>
                <c:pt idx="8">
                  <c:v>СОШ №13</c:v>
                </c:pt>
                <c:pt idx="9">
                  <c:v>Гимназия №11</c:v>
                </c:pt>
                <c:pt idx="10">
                  <c:v>СОШ №5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0.98</c:v>
                </c:pt>
                <c:pt idx="5">
                  <c:v>0.98</c:v>
                </c:pt>
                <c:pt idx="6">
                  <c:v>0.97</c:v>
                </c:pt>
                <c:pt idx="7">
                  <c:v>0.97</c:v>
                </c:pt>
                <c:pt idx="8">
                  <c:v>0.96</c:v>
                </c:pt>
                <c:pt idx="9">
                  <c:v>0.96</c:v>
                </c:pt>
                <c:pt idx="10">
                  <c:v>0.93</c:v>
                </c:pt>
                <c:pt idx="11">
                  <c:v>0.9</c:v>
                </c:pt>
              </c:numCache>
            </c:numRef>
          </c:val>
        </c:ser>
        <c:axId val="63609856"/>
        <c:axId val="63619840"/>
      </c:barChart>
      <c:catAx>
        <c:axId val="63609856"/>
        <c:scaling>
          <c:orientation val="minMax"/>
        </c:scaling>
        <c:axPos val="b"/>
        <c:tickLblPos val="nextTo"/>
        <c:crossAx val="63619840"/>
        <c:crosses val="autoZero"/>
        <c:auto val="1"/>
        <c:lblAlgn val="ctr"/>
        <c:lblOffset val="100"/>
      </c:catAx>
      <c:valAx>
        <c:axId val="6361984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360985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441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Н – Чершелинская ООШ</c:v>
                </c:pt>
                <c:pt idx="3">
                  <c:v>Ст – Иштерякская ООШ</c:v>
                </c:pt>
                <c:pt idx="4">
                  <c:v>Урдалинская ООШ</c:v>
                </c:pt>
                <c:pt idx="5">
                  <c:v>Куакбашская ООШ</c:v>
                </c:pt>
                <c:pt idx="6">
                  <c:v>Сугушлинская ООШ</c:v>
                </c:pt>
                <c:pt idx="7">
                  <c:v>Керлигачская ООШ</c:v>
                </c:pt>
                <c:pt idx="8">
                  <c:v>Н. -Чершелин. ш – дет. сад</c:v>
                </c:pt>
                <c:pt idx="9">
                  <c:v>Н.Серёжкинская ООШ</c:v>
                </c:pt>
                <c:pt idx="10">
                  <c:v>Каркалинская ООШ</c:v>
                </c:pt>
                <c:pt idx="11">
                  <c:v>Урмышлинская ООШ</c:v>
                </c:pt>
                <c:pt idx="12">
                  <c:v>Зай -Каратайская ООШ </c:v>
                </c:pt>
                <c:pt idx="13">
                  <c:v>Ивановская ООШ</c:v>
                </c:pt>
                <c:pt idx="14">
                  <c:v>Ст-Письмянская ООШ</c:v>
                </c:pt>
                <c:pt idx="15">
                  <c:v>Старо - Кувакская СОШ</c:v>
                </c:pt>
                <c:pt idx="16">
                  <c:v>Сарабикуловская ООШ</c:v>
                </c:pt>
                <c:pt idx="17">
                  <c:v>Тимяшевская СОШ</c:v>
                </c:pt>
                <c:pt idx="18">
                  <c:v>Подлесная ООШ</c:v>
                </c:pt>
                <c:pt idx="19">
                  <c:v>Шугуровская СОШ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0.97</c:v>
                </c:pt>
              </c:numCache>
            </c:numRef>
          </c:val>
        </c:ser>
        <c:axId val="84333696"/>
        <c:axId val="84335232"/>
      </c:barChart>
      <c:catAx>
        <c:axId val="84333696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4335232"/>
        <c:crosses val="autoZero"/>
        <c:auto val="1"/>
        <c:lblAlgn val="ctr"/>
        <c:lblOffset val="100"/>
      </c:catAx>
      <c:valAx>
        <c:axId val="8433523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4333696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89449126048702E-2"/>
          <c:y val="8.887157509423942E-4"/>
          <c:w val="0.93533311295216726"/>
          <c:h val="0.71363975336420138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№10</c:v>
                </c:pt>
                <c:pt idx="1">
                  <c:v>СОШ №4</c:v>
                </c:pt>
                <c:pt idx="2">
                  <c:v>СОШ №2</c:v>
                </c:pt>
                <c:pt idx="3">
                  <c:v>СОШ №7</c:v>
                </c:pt>
                <c:pt idx="4">
                  <c:v>Лицей №12</c:v>
                </c:pt>
                <c:pt idx="5">
                  <c:v>СОШ №5</c:v>
                </c:pt>
                <c:pt idx="6">
                  <c:v>СОШ №6</c:v>
                </c:pt>
                <c:pt idx="7">
                  <c:v>Гимназия №11</c:v>
                </c:pt>
                <c:pt idx="8">
                  <c:v>СОШ №13</c:v>
                </c:pt>
                <c:pt idx="9">
                  <c:v>СОШ №3</c:v>
                </c:pt>
                <c:pt idx="10">
                  <c:v>ООШ №1</c:v>
                </c:pt>
                <c:pt idx="11">
                  <c:v>СОШ №8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0.87</c:v>
                </c:pt>
                <c:pt idx="1">
                  <c:v>0.87</c:v>
                </c:pt>
                <c:pt idx="2">
                  <c:v>0.77</c:v>
                </c:pt>
                <c:pt idx="3">
                  <c:v>0.76</c:v>
                </c:pt>
                <c:pt idx="4">
                  <c:v>0.74</c:v>
                </c:pt>
                <c:pt idx="5">
                  <c:v>0.73</c:v>
                </c:pt>
                <c:pt idx="6">
                  <c:v>0.73</c:v>
                </c:pt>
                <c:pt idx="7">
                  <c:v>0.71</c:v>
                </c:pt>
                <c:pt idx="8">
                  <c:v>0.67</c:v>
                </c:pt>
                <c:pt idx="9">
                  <c:v>0.65</c:v>
                </c:pt>
                <c:pt idx="10">
                  <c:v>0.63</c:v>
                </c:pt>
                <c:pt idx="11">
                  <c:v>0.57999999999999996</c:v>
                </c:pt>
              </c:numCache>
            </c:numRef>
          </c:val>
        </c:ser>
        <c:axId val="84576512"/>
        <c:axId val="84590592"/>
      </c:barChart>
      <c:catAx>
        <c:axId val="8457651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4590592"/>
        <c:crosses val="autoZero"/>
        <c:auto val="1"/>
        <c:lblAlgn val="ctr"/>
        <c:lblOffset val="100"/>
      </c:catAx>
      <c:valAx>
        <c:axId val="8459059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4576512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Урмышлинская ООШ</c:v>
                </c:pt>
                <c:pt idx="1">
                  <c:v>Керлигачская ООШ</c:v>
                </c:pt>
                <c:pt idx="2">
                  <c:v>Ст-Письмянская ООШ</c:v>
                </c:pt>
                <c:pt idx="3">
                  <c:v>Н. -Чершелин. ш – дет. сад</c:v>
                </c:pt>
                <c:pt idx="4">
                  <c:v>Ивановская ООШ</c:v>
                </c:pt>
                <c:pt idx="5">
                  <c:v>Ст – Иштерякская ООШ</c:v>
                </c:pt>
                <c:pt idx="6">
                  <c:v>Н – Чершелинская ООШ</c:v>
                </c:pt>
                <c:pt idx="7">
                  <c:v>Куакбашская ООШ</c:v>
                </c:pt>
                <c:pt idx="8">
                  <c:v>СОШ им. Горького</c:v>
                </c:pt>
                <c:pt idx="9">
                  <c:v>Сарабикуловская ООШ</c:v>
                </c:pt>
                <c:pt idx="10">
                  <c:v>Урдалинская ООШ</c:v>
                </c:pt>
                <c:pt idx="11">
                  <c:v>Н.Серёжкинская ООШ</c:v>
                </c:pt>
                <c:pt idx="12">
                  <c:v>Шугуровская СОШ </c:v>
                </c:pt>
                <c:pt idx="13">
                  <c:v>Каркалинская ООШ</c:v>
                </c:pt>
                <c:pt idx="14">
                  <c:v>Федотовская ООШ</c:v>
                </c:pt>
                <c:pt idx="15">
                  <c:v>Тимяшевская СОШ</c:v>
                </c:pt>
                <c:pt idx="16">
                  <c:v>Старо - Кувакская СОШ</c:v>
                </c:pt>
                <c:pt idx="17">
                  <c:v>Зай -Каратайская ООШ </c:v>
                </c:pt>
                <c:pt idx="18">
                  <c:v>Подлесная ООШ</c:v>
                </c:pt>
                <c:pt idx="19">
                  <c:v>Сугушлинская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0.88</c:v>
                </c:pt>
                <c:pt idx="6">
                  <c:v>0.88</c:v>
                </c:pt>
                <c:pt idx="7">
                  <c:v>0.86</c:v>
                </c:pt>
                <c:pt idx="8">
                  <c:v>0.8</c:v>
                </c:pt>
                <c:pt idx="9">
                  <c:v>0.8</c:v>
                </c:pt>
                <c:pt idx="10">
                  <c:v>0.8</c:v>
                </c:pt>
                <c:pt idx="11">
                  <c:v>0.75</c:v>
                </c:pt>
                <c:pt idx="12">
                  <c:v>0.69</c:v>
                </c:pt>
                <c:pt idx="13">
                  <c:v>0.66</c:v>
                </c:pt>
                <c:pt idx="14">
                  <c:v>0.66</c:v>
                </c:pt>
                <c:pt idx="15">
                  <c:v>0.64</c:v>
                </c:pt>
                <c:pt idx="16">
                  <c:v>0.6</c:v>
                </c:pt>
                <c:pt idx="17">
                  <c:v>0.53</c:v>
                </c:pt>
                <c:pt idx="18">
                  <c:v>0.5</c:v>
                </c:pt>
                <c:pt idx="19">
                  <c:v>0.5</c:v>
                </c:pt>
              </c:numCache>
            </c:numRef>
          </c:val>
        </c:ser>
        <c:dLbls>
          <c:showVal val="1"/>
        </c:dLbls>
        <c:axId val="84475264"/>
        <c:axId val="84608128"/>
      </c:barChart>
      <c:catAx>
        <c:axId val="84475264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4608128"/>
        <c:crosses val="autoZero"/>
        <c:auto val="1"/>
        <c:lblAlgn val="ctr"/>
        <c:lblOffset val="100"/>
      </c:catAx>
      <c:valAx>
        <c:axId val="8460812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4475264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407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Н – Чершелинская ООШ</c:v>
                </c:pt>
                <c:pt idx="3">
                  <c:v>Ст – Иштерякская ООШ</c:v>
                </c:pt>
                <c:pt idx="4">
                  <c:v>Урдалинская ООШ</c:v>
                </c:pt>
                <c:pt idx="5">
                  <c:v>Куакбашская ООШ</c:v>
                </c:pt>
                <c:pt idx="6">
                  <c:v>Сугушлинская ООШ</c:v>
                </c:pt>
                <c:pt idx="7">
                  <c:v>Керлигачская ООШ</c:v>
                </c:pt>
                <c:pt idx="8">
                  <c:v>Н. -Чершелин. ш – дет. сад</c:v>
                </c:pt>
                <c:pt idx="9">
                  <c:v>Н.Серёжкинская ООШ</c:v>
                </c:pt>
                <c:pt idx="10">
                  <c:v>Подлесная ООШ</c:v>
                </c:pt>
                <c:pt idx="11">
                  <c:v>Каркалинская ООШ</c:v>
                </c:pt>
                <c:pt idx="12">
                  <c:v>Урмышлинская ООШ</c:v>
                </c:pt>
                <c:pt idx="13">
                  <c:v>Зай -Каратайская ООШ </c:v>
                </c:pt>
                <c:pt idx="14">
                  <c:v>Ивановская ООШ</c:v>
                </c:pt>
                <c:pt idx="15">
                  <c:v>Ст-Письмянская ООШ</c:v>
                </c:pt>
                <c:pt idx="16">
                  <c:v>Шугуровская СОШ</c:v>
                </c:pt>
                <c:pt idx="17">
                  <c:v>Тимяшевская СОШ</c:v>
                </c:pt>
                <c:pt idx="18">
                  <c:v>Старо - Кувакская СОШ</c:v>
                </c:pt>
                <c:pt idx="19">
                  <c:v>Сарабикуловская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0.94</c:v>
                </c:pt>
                <c:pt idx="17">
                  <c:v>0.93</c:v>
                </c:pt>
                <c:pt idx="18">
                  <c:v>0.9</c:v>
                </c:pt>
                <c:pt idx="19">
                  <c:v>0.8</c:v>
                </c:pt>
              </c:numCache>
            </c:numRef>
          </c:val>
        </c:ser>
        <c:axId val="67309952"/>
        <c:axId val="67311488"/>
      </c:barChart>
      <c:catAx>
        <c:axId val="67309952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67311488"/>
        <c:crosses val="autoZero"/>
        <c:auto val="1"/>
        <c:lblAlgn val="ctr"/>
        <c:lblOffset val="100"/>
      </c:catAx>
      <c:valAx>
        <c:axId val="6731148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7309952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894491260486951E-2"/>
          <c:y val="3.2521815630338083E-2"/>
          <c:w val="0.93533311295216726"/>
          <c:h val="0.71363975336420082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Лицей №12</c:v>
                </c:pt>
                <c:pt idx="1">
                  <c:v>СОШ №7</c:v>
                </c:pt>
                <c:pt idx="2">
                  <c:v>СОШ №2</c:v>
                </c:pt>
                <c:pt idx="3">
                  <c:v>СОШ №6</c:v>
                </c:pt>
                <c:pt idx="4">
                  <c:v>СОШ №4</c:v>
                </c:pt>
                <c:pt idx="5">
                  <c:v>СОШ №13</c:v>
                </c:pt>
                <c:pt idx="6">
                  <c:v>СОШ №10</c:v>
                </c:pt>
                <c:pt idx="7">
                  <c:v>СОШ №3</c:v>
                </c:pt>
                <c:pt idx="8">
                  <c:v>СОШ №5</c:v>
                </c:pt>
                <c:pt idx="9">
                  <c:v>Гимназия №11</c:v>
                </c:pt>
                <c:pt idx="10">
                  <c:v>СОШ №8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0.82</c:v>
                </c:pt>
                <c:pt idx="1">
                  <c:v>0.8</c:v>
                </c:pt>
                <c:pt idx="2">
                  <c:v>0.79</c:v>
                </c:pt>
                <c:pt idx="3">
                  <c:v>0.77</c:v>
                </c:pt>
                <c:pt idx="4">
                  <c:v>0.7</c:v>
                </c:pt>
                <c:pt idx="5">
                  <c:v>0.69</c:v>
                </c:pt>
                <c:pt idx="6">
                  <c:v>0.68</c:v>
                </c:pt>
                <c:pt idx="7">
                  <c:v>0.67</c:v>
                </c:pt>
                <c:pt idx="8">
                  <c:v>0.65</c:v>
                </c:pt>
                <c:pt idx="9">
                  <c:v>0.6</c:v>
                </c:pt>
                <c:pt idx="10">
                  <c:v>0.56000000000000005</c:v>
                </c:pt>
                <c:pt idx="11">
                  <c:v>0.53</c:v>
                </c:pt>
              </c:numCache>
            </c:numRef>
          </c:val>
        </c:ser>
        <c:axId val="67352064"/>
        <c:axId val="67353600"/>
      </c:barChart>
      <c:catAx>
        <c:axId val="6735206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67353600"/>
        <c:crosses val="autoZero"/>
        <c:auto val="1"/>
        <c:lblAlgn val="ctr"/>
        <c:lblOffset val="100"/>
      </c:catAx>
      <c:valAx>
        <c:axId val="6735360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7352064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Урмышлинская ООШ</c:v>
                </c:pt>
                <c:pt idx="1">
                  <c:v>Сугушлинская ООШ</c:v>
                </c:pt>
                <c:pt idx="2">
                  <c:v>Керлигачская ООШ</c:v>
                </c:pt>
                <c:pt idx="3">
                  <c:v>Ивановская ООШ</c:v>
                </c:pt>
                <c:pt idx="4">
                  <c:v>Н – Чершелинская ООШ</c:v>
                </c:pt>
                <c:pt idx="5">
                  <c:v>Шугуровская СОШ </c:v>
                </c:pt>
                <c:pt idx="6">
                  <c:v>Ст – Иштерякская ООШ</c:v>
                </c:pt>
                <c:pt idx="7">
                  <c:v>Зай -Каратайская ООШ </c:v>
                </c:pt>
                <c:pt idx="8">
                  <c:v>Куакбашская ООШ</c:v>
                </c:pt>
                <c:pt idx="9">
                  <c:v>Старо - Кувакская СОШ</c:v>
                </c:pt>
                <c:pt idx="10">
                  <c:v>Каркалинская ООШ</c:v>
                </c:pt>
                <c:pt idx="11">
                  <c:v>Ст-Письмянская ООШ</c:v>
                </c:pt>
                <c:pt idx="12">
                  <c:v>Тимяшевская СОШ</c:v>
                </c:pt>
                <c:pt idx="13">
                  <c:v>СОШ им. Горького</c:v>
                </c:pt>
                <c:pt idx="14">
                  <c:v>Н. -Чершелин. ш – дет. сад</c:v>
                </c:pt>
                <c:pt idx="15">
                  <c:v>Сарабикуловская ООШ</c:v>
                </c:pt>
                <c:pt idx="16">
                  <c:v>Урдалинская ООШ</c:v>
                </c:pt>
                <c:pt idx="17">
                  <c:v>Н.Серёжкинская ООШ</c:v>
                </c:pt>
                <c:pt idx="18">
                  <c:v>Подлесная ООШ</c:v>
                </c:pt>
                <c:pt idx="19">
                  <c:v>Федотовская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0.89</c:v>
                </c:pt>
                <c:pt idx="5">
                  <c:v>0.76</c:v>
                </c:pt>
                <c:pt idx="6">
                  <c:v>0.75</c:v>
                </c:pt>
                <c:pt idx="7">
                  <c:v>0.71</c:v>
                </c:pt>
                <c:pt idx="8">
                  <c:v>0.71</c:v>
                </c:pt>
                <c:pt idx="9">
                  <c:v>0.7</c:v>
                </c:pt>
                <c:pt idx="10">
                  <c:v>0.67</c:v>
                </c:pt>
                <c:pt idx="11">
                  <c:v>0.67</c:v>
                </c:pt>
                <c:pt idx="12">
                  <c:v>0.64</c:v>
                </c:pt>
                <c:pt idx="13">
                  <c:v>0.6</c:v>
                </c:pt>
                <c:pt idx="14">
                  <c:v>0.6</c:v>
                </c:pt>
                <c:pt idx="15">
                  <c:v>0.6</c:v>
                </c:pt>
                <c:pt idx="16">
                  <c:v>0.6</c:v>
                </c:pt>
                <c:pt idx="17">
                  <c:v>0.5</c:v>
                </c:pt>
                <c:pt idx="18">
                  <c:v>0.5</c:v>
                </c:pt>
                <c:pt idx="19">
                  <c:v>0.33</c:v>
                </c:pt>
              </c:numCache>
            </c:numRef>
          </c:val>
        </c:ser>
        <c:dLbls>
          <c:showVal val="1"/>
        </c:dLbls>
        <c:axId val="63798272"/>
        <c:axId val="63804160"/>
      </c:barChart>
      <c:catAx>
        <c:axId val="63798272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63804160"/>
        <c:crosses val="autoZero"/>
        <c:auto val="1"/>
        <c:lblAlgn val="ctr"/>
        <c:lblOffset val="100"/>
      </c:catAx>
      <c:valAx>
        <c:axId val="6380416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3798272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№6</c:v>
                </c:pt>
                <c:pt idx="1">
                  <c:v>СОШ №8</c:v>
                </c:pt>
                <c:pt idx="2">
                  <c:v>СОШ №13</c:v>
                </c:pt>
                <c:pt idx="3">
                  <c:v>СОШ №10</c:v>
                </c:pt>
                <c:pt idx="4">
                  <c:v>СОШ №2</c:v>
                </c:pt>
                <c:pt idx="5">
                  <c:v>Лицей №12</c:v>
                </c:pt>
                <c:pt idx="6">
                  <c:v>СОШ №7</c:v>
                </c:pt>
                <c:pt idx="7">
                  <c:v>СОШ №4</c:v>
                </c:pt>
                <c:pt idx="8">
                  <c:v>Гимназия №11</c:v>
                </c:pt>
                <c:pt idx="9">
                  <c:v>СОШ №5</c:v>
                </c:pt>
                <c:pt idx="10">
                  <c:v>СОШ №3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0.99</c:v>
                </c:pt>
                <c:pt idx="5">
                  <c:v>0.99</c:v>
                </c:pt>
                <c:pt idx="6">
                  <c:v>0.98</c:v>
                </c:pt>
                <c:pt idx="7">
                  <c:v>0.97000000000000008</c:v>
                </c:pt>
                <c:pt idx="8">
                  <c:v>0.96000000000000008</c:v>
                </c:pt>
                <c:pt idx="9">
                  <c:v>0.96000000000000008</c:v>
                </c:pt>
                <c:pt idx="10">
                  <c:v>0.95000000000000007</c:v>
                </c:pt>
                <c:pt idx="11">
                  <c:v>0.94000000000000006</c:v>
                </c:pt>
              </c:numCache>
            </c:numRef>
          </c:val>
        </c:ser>
        <c:axId val="80874496"/>
        <c:axId val="81134336"/>
      </c:barChart>
      <c:catAx>
        <c:axId val="80874496"/>
        <c:scaling>
          <c:orientation val="minMax"/>
        </c:scaling>
        <c:axPos val="b"/>
        <c:tickLblPos val="nextTo"/>
        <c:crossAx val="81134336"/>
        <c:crosses val="autoZero"/>
        <c:auto val="1"/>
        <c:lblAlgn val="ctr"/>
        <c:lblOffset val="100"/>
      </c:catAx>
      <c:valAx>
        <c:axId val="8113433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08744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424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Н – Чершелинская ООШ</c:v>
                </c:pt>
                <c:pt idx="3">
                  <c:v>Ст – Иштерякская ООШ</c:v>
                </c:pt>
                <c:pt idx="4">
                  <c:v>Урдалинская ООШ</c:v>
                </c:pt>
                <c:pt idx="5">
                  <c:v>Куакбашская ООШ</c:v>
                </c:pt>
                <c:pt idx="6">
                  <c:v>Сугушлинская ООШ</c:v>
                </c:pt>
                <c:pt idx="7">
                  <c:v>Керлигачская ООШ</c:v>
                </c:pt>
                <c:pt idx="8">
                  <c:v>Н. -Чершелин. ш – дет. сад</c:v>
                </c:pt>
                <c:pt idx="9">
                  <c:v>Н.Серёжкинская ООШ</c:v>
                </c:pt>
                <c:pt idx="10">
                  <c:v>Каркалинская ООШ</c:v>
                </c:pt>
                <c:pt idx="11">
                  <c:v>Урмышлинская ООШ</c:v>
                </c:pt>
                <c:pt idx="12">
                  <c:v>Зай -Каратайская ООШ </c:v>
                </c:pt>
                <c:pt idx="13">
                  <c:v>Ивановская ООШ</c:v>
                </c:pt>
                <c:pt idx="14">
                  <c:v>Ст-Письмянская ООШ</c:v>
                </c:pt>
                <c:pt idx="15">
                  <c:v>Старо - Кувакская СОШ</c:v>
                </c:pt>
                <c:pt idx="16">
                  <c:v>Сарабикуловская ООШ</c:v>
                </c:pt>
                <c:pt idx="17">
                  <c:v>Подлесная ООШ</c:v>
                </c:pt>
                <c:pt idx="18">
                  <c:v>Шугуровская СОШ</c:v>
                </c:pt>
                <c:pt idx="19">
                  <c:v>Тимяшевская СОШ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0.95000000000000007</c:v>
                </c:pt>
                <c:pt idx="19">
                  <c:v>0.93</c:v>
                </c:pt>
              </c:numCache>
            </c:numRef>
          </c:val>
        </c:ser>
        <c:axId val="81179008"/>
        <c:axId val="81180544"/>
      </c:barChart>
      <c:catAx>
        <c:axId val="81179008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1180544"/>
        <c:crosses val="autoZero"/>
        <c:auto val="1"/>
        <c:lblAlgn val="ctr"/>
        <c:lblOffset val="100"/>
      </c:catAx>
      <c:valAx>
        <c:axId val="8118054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1179008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894491260486985E-2"/>
          <c:y val="8.8871575094239333E-4"/>
          <c:w val="0.93533311295216726"/>
          <c:h val="0.71363975336420105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№5</c:v>
                </c:pt>
                <c:pt idx="1">
                  <c:v>СОШ №7</c:v>
                </c:pt>
                <c:pt idx="2">
                  <c:v>СОШ №6</c:v>
                </c:pt>
                <c:pt idx="3">
                  <c:v>СОШ №2</c:v>
                </c:pt>
                <c:pt idx="4">
                  <c:v>СОШ №13</c:v>
                </c:pt>
                <c:pt idx="5">
                  <c:v>СОШ №10</c:v>
                </c:pt>
                <c:pt idx="6">
                  <c:v>Лицей №12</c:v>
                </c:pt>
                <c:pt idx="7">
                  <c:v>СОШ №4</c:v>
                </c:pt>
                <c:pt idx="8">
                  <c:v>Гимназия №11</c:v>
                </c:pt>
                <c:pt idx="9">
                  <c:v>ООШ №1</c:v>
                </c:pt>
                <c:pt idx="10">
                  <c:v>СОШ №3</c:v>
                </c:pt>
                <c:pt idx="11">
                  <c:v>СОШ №8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0.85000000000000009</c:v>
                </c:pt>
                <c:pt idx="1">
                  <c:v>0.81</c:v>
                </c:pt>
                <c:pt idx="2">
                  <c:v>0.78</c:v>
                </c:pt>
                <c:pt idx="3">
                  <c:v>0.78</c:v>
                </c:pt>
                <c:pt idx="4">
                  <c:v>0.78</c:v>
                </c:pt>
                <c:pt idx="5">
                  <c:v>0.76000000000000012</c:v>
                </c:pt>
                <c:pt idx="6">
                  <c:v>0.7400000000000001</c:v>
                </c:pt>
                <c:pt idx="7">
                  <c:v>0.73000000000000009</c:v>
                </c:pt>
                <c:pt idx="8">
                  <c:v>0.70000000000000007</c:v>
                </c:pt>
                <c:pt idx="9">
                  <c:v>0.6100000000000001</c:v>
                </c:pt>
                <c:pt idx="10">
                  <c:v>0.6100000000000001</c:v>
                </c:pt>
                <c:pt idx="11">
                  <c:v>0.59</c:v>
                </c:pt>
              </c:numCache>
            </c:numRef>
          </c:val>
        </c:ser>
        <c:axId val="81308672"/>
        <c:axId val="81322752"/>
      </c:barChart>
      <c:catAx>
        <c:axId val="813086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1322752"/>
        <c:crosses val="autoZero"/>
        <c:auto val="1"/>
        <c:lblAlgn val="ctr"/>
        <c:lblOffset val="100"/>
      </c:catAx>
      <c:valAx>
        <c:axId val="8132275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1308672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Урмышлинская ООШ</c:v>
                </c:pt>
                <c:pt idx="1">
                  <c:v>Керлигачская ООШ</c:v>
                </c:pt>
                <c:pt idx="2">
                  <c:v>Ст-Письмянская ООШ</c:v>
                </c:pt>
                <c:pt idx="3">
                  <c:v>Сугушлинская ООШ</c:v>
                </c:pt>
                <c:pt idx="4">
                  <c:v>Ивановская ООШ</c:v>
                </c:pt>
                <c:pt idx="5">
                  <c:v>Старо - Кувакская СОШ</c:v>
                </c:pt>
                <c:pt idx="6">
                  <c:v>Н – Чершелинская ООШ</c:v>
                </c:pt>
                <c:pt idx="7">
                  <c:v>Каркалинская ООШ</c:v>
                </c:pt>
                <c:pt idx="8">
                  <c:v>Н. -Чершелин. ш – дет. сад</c:v>
                </c:pt>
                <c:pt idx="9">
                  <c:v>Урдалинская ООШ</c:v>
                </c:pt>
                <c:pt idx="10">
                  <c:v>Ст – Иштерякская ООШ</c:v>
                </c:pt>
                <c:pt idx="11">
                  <c:v>Н.Серёжкинская ООШ</c:v>
                </c:pt>
                <c:pt idx="12">
                  <c:v>Федотовская ООШ</c:v>
                </c:pt>
                <c:pt idx="13">
                  <c:v>Подлесная ООШ</c:v>
                </c:pt>
                <c:pt idx="14">
                  <c:v>Тимяшевская СОШ</c:v>
                </c:pt>
                <c:pt idx="15">
                  <c:v>СОШ им. Горького</c:v>
                </c:pt>
                <c:pt idx="16">
                  <c:v>Сарабикуловская ООШ</c:v>
                </c:pt>
                <c:pt idx="17">
                  <c:v>Зай -Каратайская ООШ </c:v>
                </c:pt>
                <c:pt idx="18">
                  <c:v>Куакбашская ООШ</c:v>
                </c:pt>
                <c:pt idx="19">
                  <c:v>Шугуровская СОШ 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0.9</c:v>
                </c:pt>
                <c:pt idx="6">
                  <c:v>0.89</c:v>
                </c:pt>
                <c:pt idx="7">
                  <c:v>0.83000000000000007</c:v>
                </c:pt>
                <c:pt idx="8">
                  <c:v>0.8</c:v>
                </c:pt>
                <c:pt idx="9">
                  <c:v>0.8</c:v>
                </c:pt>
                <c:pt idx="10">
                  <c:v>0.75000000000000011</c:v>
                </c:pt>
                <c:pt idx="11">
                  <c:v>0.75000000000000011</c:v>
                </c:pt>
                <c:pt idx="12">
                  <c:v>0.67000000000000015</c:v>
                </c:pt>
                <c:pt idx="13">
                  <c:v>0.67000000000000015</c:v>
                </c:pt>
                <c:pt idx="14">
                  <c:v>0.64000000000000012</c:v>
                </c:pt>
                <c:pt idx="15">
                  <c:v>0.60000000000000009</c:v>
                </c:pt>
                <c:pt idx="16">
                  <c:v>0.60000000000000009</c:v>
                </c:pt>
                <c:pt idx="17">
                  <c:v>0.56999999999999995</c:v>
                </c:pt>
                <c:pt idx="18">
                  <c:v>0.56999999999999995</c:v>
                </c:pt>
                <c:pt idx="19">
                  <c:v>0.55000000000000004</c:v>
                </c:pt>
              </c:numCache>
            </c:numRef>
          </c:val>
        </c:ser>
        <c:dLbls>
          <c:showVal val="1"/>
        </c:dLbls>
        <c:axId val="81418496"/>
        <c:axId val="81420288"/>
      </c:barChart>
      <c:catAx>
        <c:axId val="81418496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1420288"/>
        <c:crosses val="autoZero"/>
        <c:auto val="1"/>
        <c:lblAlgn val="ctr"/>
        <c:lblOffset val="100"/>
      </c:catAx>
      <c:valAx>
        <c:axId val="8142028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1418496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№6</c:v>
                </c:pt>
                <c:pt idx="1">
                  <c:v>СОШ №2</c:v>
                </c:pt>
                <c:pt idx="2">
                  <c:v>Лицей №12</c:v>
                </c:pt>
                <c:pt idx="3">
                  <c:v>СОШ №8</c:v>
                </c:pt>
                <c:pt idx="4">
                  <c:v>СОШ №13</c:v>
                </c:pt>
                <c:pt idx="5">
                  <c:v>СОШ №7</c:v>
                </c:pt>
                <c:pt idx="6">
                  <c:v>ООШ №1</c:v>
                </c:pt>
                <c:pt idx="7">
                  <c:v>СОШ №3</c:v>
                </c:pt>
                <c:pt idx="8">
                  <c:v>СОШ №10</c:v>
                </c:pt>
                <c:pt idx="9">
                  <c:v>Гимназия №11</c:v>
                </c:pt>
                <c:pt idx="10">
                  <c:v>СОШ №4</c:v>
                </c:pt>
                <c:pt idx="11">
                  <c:v>СОШ №5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0.98</c:v>
                </c:pt>
                <c:pt idx="10">
                  <c:v>0.97</c:v>
                </c:pt>
                <c:pt idx="11">
                  <c:v>0.94</c:v>
                </c:pt>
              </c:numCache>
            </c:numRef>
          </c:val>
        </c:ser>
        <c:axId val="84287488"/>
        <c:axId val="84289024"/>
      </c:barChart>
      <c:catAx>
        <c:axId val="84287488"/>
        <c:scaling>
          <c:orientation val="minMax"/>
        </c:scaling>
        <c:axPos val="b"/>
        <c:tickLblPos val="nextTo"/>
        <c:crossAx val="84289024"/>
        <c:crosses val="autoZero"/>
        <c:auto val="1"/>
        <c:lblAlgn val="ctr"/>
        <c:lblOffset val="100"/>
      </c:catAx>
      <c:valAx>
        <c:axId val="8428902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428748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0.16006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005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</a:t>
          </a:r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–</a:t>
          </a:r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71</a:t>
          </a:r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0.16006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005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–74%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0.00056</cdr:x>
      <cdr:y>0.04399</cdr:y>
    </cdr:from>
    <cdr:to>
      <cdr:x>0.16063</cdr:x>
      <cdr:y>0.1198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4764" y="214314"/>
          <a:ext cx="135005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</a:t>
          </a:r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73%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06.05.2017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06.05.2017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06.05.2017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06.05.2017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06.05.2017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06.05.2017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06.05.2017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06.05.2017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06.05.2017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06.05.2017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06.05.2017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06.05.2017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06.05.2017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928670"/>
            <a:ext cx="8072462" cy="442915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Результаты проверочных  работ по предметам  учащихся 4 классов за 3 четверть 2016-2017 учебного года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001056" cy="59293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 на заседаниях ШМО проанализировать результаты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проверочных работ по математике и  запланировать систему мер, направленных на улучшение и стабилизацию результатов учащихся  к концу 2016-2017 учебного года;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целью ликвидации пробелов в знаниях организовать работу с учащимися по индивидуальным планам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spcBef>
                <a:spcPts val="0"/>
              </a:spcBef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43042" y="-3857676"/>
            <a:ext cx="7143800" cy="45720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00166" y="785794"/>
            <a:ext cx="7478078" cy="246698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Всего учащихся по муниципальному району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792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Приняли участие – 757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(95,6%)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«5»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- 195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( 26%)   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19%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«4»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- 368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(49%)    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49 %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«3»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- 180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(23%)    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28%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 14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(2%)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4%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Успеваемость –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98%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96%</a:t>
            </a:r>
            <a:endParaRPr lang="ru-RU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Качество знаний –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74%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68%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Средняя оценка –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4,0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3,8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357290" y="2000240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00166" y="1428736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1214422"/>
            <a:ext cx="1407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74%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928670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714348" y="2285992"/>
            <a:ext cx="8429652" cy="698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540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Таблица результатов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1071546"/>
          <a:ext cx="7858180" cy="5277074"/>
        </p:xfrm>
        <a:graphic>
          <a:graphicData uri="http://schemas.openxmlformats.org/drawingml/2006/table">
            <a:tbl>
              <a:tblPr/>
              <a:tblGrid>
                <a:gridCol w="1928826"/>
                <a:gridCol w="875675"/>
                <a:gridCol w="531495"/>
                <a:gridCol w="532130"/>
                <a:gridCol w="521335"/>
                <a:gridCol w="501015"/>
                <a:gridCol w="553085"/>
                <a:gridCol w="634365"/>
                <a:gridCol w="922998"/>
                <a:gridCol w="857256"/>
              </a:tblGrid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ОУ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учащихся 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Выполняли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"5"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"4"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"3"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"2"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Успеваемость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Качество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Ср. оценка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ООШ №1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94%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61%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61%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73%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81%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59%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№10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Гимназия №11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лицей №12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96908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Таблица результатов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1000109"/>
          <a:ext cx="7858180" cy="5568316"/>
        </p:xfrm>
        <a:graphic>
          <a:graphicData uri="http://schemas.openxmlformats.org/drawingml/2006/table">
            <a:tbl>
              <a:tblPr/>
              <a:tblGrid>
                <a:gridCol w="2357454"/>
                <a:gridCol w="642942"/>
                <a:gridCol w="697403"/>
                <a:gridCol w="517043"/>
                <a:gridCol w="428628"/>
                <a:gridCol w="428628"/>
                <a:gridCol w="428628"/>
                <a:gridCol w="785818"/>
                <a:gridCol w="928694"/>
                <a:gridCol w="642942"/>
              </a:tblGrid>
              <a:tr h="5715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ОУ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учащихся 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Выполняли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"5"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"4"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"3"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"2"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Успеваемость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Качество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Ср. оценка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Шугуровская СОШ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94%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55%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0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Зеленорощинская СОШ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733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Старокувакская СОШ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5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Тимяшевская СОШ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93%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64%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0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Старописьмянская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5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Подлесная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0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Ново-Сережкинская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5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Урдалинская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33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Зай-Каратайская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57%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0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Нижнечершилинская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89%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33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Урмышлинская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4,6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5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Керлигачская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33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Сарабикуловская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5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Сугушлинская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5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Каркалинская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83%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90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Староиштерякская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5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Куакбашская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57%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5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Федотовская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5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Ивановская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90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Новочершелинская НШДС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141" marR="1314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214338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714356"/>
            <a:ext cx="7498080" cy="5300666"/>
          </a:xfrm>
        </p:spPr>
        <p:txBody>
          <a:bodyPr>
            <a:normAutofit/>
          </a:bodyPr>
          <a:lstStyle/>
          <a:p>
            <a:pPr marL="596646" lvl="0" indent="-51435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Результаты  проверочной   работы по русскому языку за 3 четверть в 4  классах считать удовлетворительными, показатели успеваемости недостаточными.</a:t>
            </a: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русскому языку и  запланировать систему мер, направленных на улучшение и стабилизацию результатов учащихся  к концу 2016-2017 учебного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928670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792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756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(95%)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143(20%)                        (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%)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398 (52%)                       (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46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%)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196 (25,5%)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(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%)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19 (2,5%)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(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%)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97,5%                 97%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71%                 69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%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оценка 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3,9                    3,9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0"/>
            <a:ext cx="7498080" cy="4800600"/>
          </a:xfrm>
        </p:spPr>
        <p:txBody>
          <a:bodyPr>
            <a:normAutofit fontScale="25000" lnSpcReduction="20000"/>
          </a:bodyPr>
          <a:lstStyle/>
          <a:p>
            <a:pPr lvl="3">
              <a:buNone/>
            </a:pPr>
            <a:endParaRPr lang="ru-RU" sz="14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3">
              <a:buNone/>
            </a:pPr>
            <a:r>
              <a:rPr lang="ru-RU" sz="1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</a:p>
          <a:p>
            <a:pPr lvl="3">
              <a:buNone/>
            </a:pPr>
            <a:endParaRPr lang="ru-RU" sz="4400" b="1" i="1" dirty="0" smtClean="0"/>
          </a:p>
          <a:p>
            <a:pPr>
              <a:buNone/>
            </a:pPr>
            <a:r>
              <a:rPr lang="ru-RU" sz="11200" i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Всего учащихся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792</a:t>
            </a:r>
            <a:endParaRPr lang="ru-RU" sz="1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765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96,6%)</a:t>
            </a:r>
            <a:endParaRPr lang="ru-RU" sz="1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«5» -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118 (15%)                    26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«4» -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443(58%)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                 52%                       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«3» -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198(26%)                    22%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(0,8%)                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%              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Успеваемость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99,2%       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100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sz="1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Качество знаний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–73,3%       78%</a:t>
            </a:r>
            <a:endParaRPr lang="ru-RU" sz="1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Средняя оценка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- 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3,8            3,9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2000240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643010" y="1214422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1214422"/>
            <a:ext cx="1407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73%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642918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714348" y="2071678"/>
            <a:ext cx="8429652" cy="714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96842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8" y="642918"/>
          <a:ext cx="7756550" cy="6141363"/>
        </p:xfrm>
        <a:graphic>
          <a:graphicData uri="http://schemas.openxmlformats.org/drawingml/2006/table">
            <a:tbl>
              <a:tblPr/>
              <a:tblGrid>
                <a:gridCol w="1928826"/>
                <a:gridCol w="785818"/>
                <a:gridCol w="714380"/>
                <a:gridCol w="714380"/>
                <a:gridCol w="644356"/>
                <a:gridCol w="538858"/>
                <a:gridCol w="449471"/>
                <a:gridCol w="628879"/>
                <a:gridCol w="722703"/>
                <a:gridCol w="628879"/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Наименование ОУ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Кол-во учащихся (всего)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Выполняли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"5"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"4"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"3"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"2"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Ср. оценка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4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437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99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65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3,7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29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52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26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94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3,9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23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33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26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76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3,9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58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54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87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4,1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Гимназия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49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98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3,8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лицей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74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35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74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3,9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67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71438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642918"/>
          <a:ext cx="7858180" cy="6159922"/>
        </p:xfrm>
        <a:graphic>
          <a:graphicData uri="http://schemas.openxmlformats.org/drawingml/2006/table">
            <a:tbl>
              <a:tblPr/>
              <a:tblGrid>
                <a:gridCol w="2357454"/>
                <a:gridCol w="714380"/>
                <a:gridCol w="642942"/>
                <a:gridCol w="571504"/>
                <a:gridCol w="500066"/>
                <a:gridCol w="571504"/>
                <a:gridCol w="500066"/>
                <a:gridCol w="642942"/>
                <a:gridCol w="714380"/>
                <a:gridCol w="642942"/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Наименование ОУ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Кол-во учащихся (всего)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Выполняли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"5"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"4"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"3"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"2"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Ср. оценка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Шугуровская СОШ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97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69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Зеленорощинская СОШ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06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Старокувакская СОШ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08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Тимяшевская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72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Старописьмянская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42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Подлесная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50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3,8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72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Ново-Сережкинская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42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Урдалинская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06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Зай-Каратайская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53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3,6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08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Нижнечершилинская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06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Урмышлинская ООШ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3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Керлигачская ООШ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06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Сарабикуловская ООШ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3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Сугушлинская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3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Каркалинская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66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3,6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72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Староиштерякская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88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4,1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3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Куакбашская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86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3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Федотовская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66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3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Ивановская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72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Новочершелинская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НШДС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sz="3600" b="1" i="1" dirty="0" smtClean="0">
                <a:solidFill>
                  <a:srgbClr val="0070C0"/>
                </a:solidFill>
              </a:rPr>
              <a:t> :  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071546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1071546"/>
            <a:ext cx="70723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проверочной работы по окружающему миру в  4   классах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 3 четверть считать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удовлетворительными, показатели успеваемости недостаточными.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окружающему миру и  запланировать систему мер, направленных на улучшение и стабилизацию результатов учащихся  к концу  2016-2017 учебного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2214554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428736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1571612"/>
            <a:ext cx="1407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71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928670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714348" y="2357430"/>
            <a:ext cx="8429652" cy="698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8259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928671"/>
          <a:ext cx="7786742" cy="5690429"/>
        </p:xfrm>
        <a:graphic>
          <a:graphicData uri="http://schemas.openxmlformats.org/drawingml/2006/table">
            <a:tbl>
              <a:tblPr/>
              <a:tblGrid>
                <a:gridCol w="1785950"/>
                <a:gridCol w="785818"/>
                <a:gridCol w="714380"/>
                <a:gridCol w="642942"/>
                <a:gridCol w="642942"/>
                <a:gridCol w="677218"/>
                <a:gridCol w="540385"/>
                <a:gridCol w="629920"/>
                <a:gridCol w="724245"/>
                <a:gridCol w="642942"/>
              </a:tblGrid>
              <a:tr h="6429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ОУ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учащихся (всего)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Выполняли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"5"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"4"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"3"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"2"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Успеваемость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Качество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Ср. оценка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79%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79%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49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Гимназия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лицей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82%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-214338"/>
            <a:ext cx="7498080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785794"/>
          <a:ext cx="7786742" cy="5769846"/>
        </p:xfrm>
        <a:graphic>
          <a:graphicData uri="http://schemas.openxmlformats.org/drawingml/2006/table">
            <a:tbl>
              <a:tblPr/>
              <a:tblGrid>
                <a:gridCol w="2214578"/>
                <a:gridCol w="785818"/>
                <a:gridCol w="642942"/>
                <a:gridCol w="571504"/>
                <a:gridCol w="571504"/>
                <a:gridCol w="571504"/>
                <a:gridCol w="500066"/>
                <a:gridCol w="571504"/>
                <a:gridCol w="714380"/>
                <a:gridCol w="642942"/>
              </a:tblGrid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ОУ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учащихся (всего)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Выполняли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"5"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"4"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"3"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"2"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Успеваемость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Качество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Ср. оценка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Шугуровская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94%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Зеленорощинская СОШ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Старокувакская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90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Тимяшевская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64%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Старописьмянская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Подлесная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Ново-Сережкинская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Урдалинская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Зай-Каратайская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Нижнечершилинская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89%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Урмышлинская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Керлигачская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Сарабикуловская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Сугушлинская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Каркалинская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Староиштерякская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Куакбашская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Федотовская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2,3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Ивановская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Новочершелинская НШДС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1.Результаты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проверочной  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работы по математике в 4  классах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за 3 четверть считать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удовлетворительными,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показатели успеваемости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недостаточными.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4319</TotalTime>
  <Words>1974</Words>
  <Application>Microsoft Office PowerPoint</Application>
  <PresentationFormat>Экран (4:3)</PresentationFormat>
  <Paragraphs>1192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Солнцестояние</vt:lpstr>
      <vt:lpstr>                                     Результаты проверочных  работ по предметам  учащихся 4 классов за 3 четверть 2016-2017 учебного года   </vt:lpstr>
      <vt:lpstr>              Математика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             Таблица с результатами</vt:lpstr>
      <vt:lpstr>               Таблица с результатами</vt:lpstr>
      <vt:lpstr>   Выводы:</vt:lpstr>
      <vt:lpstr>Слайд 10</vt:lpstr>
      <vt:lpstr>               Русский язык 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 Таблица результатов</vt:lpstr>
      <vt:lpstr>            Таблица результатов</vt:lpstr>
      <vt:lpstr>   Выводы:</vt:lpstr>
      <vt:lpstr>Слайд 19</vt:lpstr>
      <vt:lpstr>Слайд 20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          Таблица с результатами</vt:lpstr>
      <vt:lpstr>                   Таблица с результатами</vt:lpstr>
      <vt:lpstr>  Выводы :  </vt:lpstr>
      <vt:lpstr>Слайд 28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Mac93</cp:lastModifiedBy>
  <cp:revision>604</cp:revision>
  <dcterms:created xsi:type="dcterms:W3CDTF">2012-12-17T07:09:56Z</dcterms:created>
  <dcterms:modified xsi:type="dcterms:W3CDTF">2017-05-06T17:25:29Z</dcterms:modified>
</cp:coreProperties>
</file>